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5"/>
  </p:notesMasterIdLst>
  <p:handoutMasterIdLst>
    <p:handoutMasterId r:id="rId76"/>
  </p:handoutMasterIdLst>
  <p:sldIdLst>
    <p:sldId id="1485" r:id="rId4"/>
    <p:sldId id="1551" r:id="rId5"/>
    <p:sldId id="1552" r:id="rId6"/>
    <p:sldId id="1851" r:id="rId7"/>
    <p:sldId id="1852" r:id="rId8"/>
    <p:sldId id="1853" r:id="rId9"/>
    <p:sldId id="1765" r:id="rId10"/>
    <p:sldId id="1792" r:id="rId11"/>
    <p:sldId id="1768" r:id="rId12"/>
    <p:sldId id="1770" r:id="rId13"/>
    <p:sldId id="1772" r:id="rId14"/>
    <p:sldId id="1771" r:id="rId15"/>
    <p:sldId id="1773" r:id="rId16"/>
    <p:sldId id="1774" r:id="rId17"/>
    <p:sldId id="1776" r:id="rId18"/>
    <p:sldId id="1777" r:id="rId19"/>
    <p:sldId id="1778" r:id="rId20"/>
    <p:sldId id="1779" r:id="rId21"/>
    <p:sldId id="1793" r:id="rId22"/>
    <p:sldId id="1780" r:id="rId23"/>
    <p:sldId id="1781" r:id="rId24"/>
    <p:sldId id="1784" r:id="rId25"/>
    <p:sldId id="1785" r:id="rId26"/>
    <p:sldId id="1786" r:id="rId27"/>
    <p:sldId id="1787" r:id="rId28"/>
    <p:sldId id="1788" r:id="rId29"/>
    <p:sldId id="1789" r:id="rId30"/>
    <p:sldId id="1822" r:id="rId31"/>
    <p:sldId id="1795" r:id="rId32"/>
    <p:sldId id="1796" r:id="rId33"/>
    <p:sldId id="1797" r:id="rId34"/>
    <p:sldId id="1798" r:id="rId35"/>
    <p:sldId id="1799" r:id="rId36"/>
    <p:sldId id="1800" r:id="rId37"/>
    <p:sldId id="1801" r:id="rId38"/>
    <p:sldId id="1802" r:id="rId39"/>
    <p:sldId id="1803" r:id="rId40"/>
    <p:sldId id="1805" r:id="rId41"/>
    <p:sldId id="1806" r:id="rId42"/>
    <p:sldId id="1807" r:id="rId43"/>
    <p:sldId id="1808" r:id="rId44"/>
    <p:sldId id="1809" r:id="rId45"/>
    <p:sldId id="1810" r:id="rId46"/>
    <p:sldId id="1811" r:id="rId47"/>
    <p:sldId id="1812" r:id="rId48"/>
    <p:sldId id="1813" r:id="rId49"/>
    <p:sldId id="1814" r:id="rId50"/>
    <p:sldId id="1816" r:id="rId51"/>
    <p:sldId id="1817" r:id="rId52"/>
    <p:sldId id="1818" r:id="rId53"/>
    <p:sldId id="1819" r:id="rId54"/>
    <p:sldId id="1820" r:id="rId55"/>
    <p:sldId id="1821" r:id="rId56"/>
    <p:sldId id="1823" r:id="rId57"/>
    <p:sldId id="1841" r:id="rId58"/>
    <p:sldId id="1837" r:id="rId59"/>
    <p:sldId id="1833" r:id="rId60"/>
    <p:sldId id="1834" r:id="rId61"/>
    <p:sldId id="1835" r:id="rId62"/>
    <p:sldId id="1519" r:id="rId63"/>
    <p:sldId id="1845" r:id="rId64"/>
    <p:sldId id="1847" r:id="rId65"/>
    <p:sldId id="1848" r:id="rId66"/>
    <p:sldId id="1849" r:id="rId67"/>
    <p:sldId id="1690" r:id="rId68"/>
    <p:sldId id="1846" r:id="rId69"/>
    <p:sldId id="1850" r:id="rId70"/>
    <p:sldId id="1843" r:id="rId71"/>
    <p:sldId id="1844" r:id="rId72"/>
    <p:sldId id="1842" r:id="rId73"/>
    <p:sldId id="1532"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1/25/2018 8:45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1/25/2018 8:45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11</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12</a:t>
            </a:fld>
            <a:endParaRPr lang="en-US"/>
          </a:p>
        </p:txBody>
      </p:sp>
    </p:spTree>
    <p:extLst>
      <p:ext uri="{BB962C8B-B14F-4D97-AF65-F5344CB8AC3E}">
        <p14:creationId xmlns:p14="http://schemas.microsoft.com/office/powerpoint/2010/main" val="325678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33</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39</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C85F9D-EC93-40E1-9411-512368376E79}" type="datetime8">
              <a:rPr lang="en-US" smtClean="0">
                <a:solidFill>
                  <a:prstClr val="black"/>
                </a:solidFill>
              </a:rPr>
              <a:pPr/>
              <a:t>1/25/2018 8:45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512315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44</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45</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46</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our Meetup.  If you have not already we encourage you to join out MTT NWA meetup as this is where we will publish the events first.  Don’t worry that it shows RSVP closed, we do that so that you can register through the Microsoft events page like most of you did that are here today.</a:t>
            </a:r>
          </a:p>
        </p:txBody>
      </p:sp>
      <p:sp>
        <p:nvSpPr>
          <p:cNvPr id="4" name="Header Placeholder 3"/>
          <p:cNvSpPr>
            <a:spLocks noGrp="1"/>
          </p:cNvSpPr>
          <p:nvPr>
            <p:ph type="hdr" sz="quarter" idx="10"/>
          </p:nvPr>
        </p:nvSpPr>
        <p:spPr/>
        <p:txBody>
          <a:bodyPr/>
          <a:lstStyle/>
          <a:p>
            <a:pPr defTabSz="943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241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002">
              <a:defRPr/>
            </a:pPr>
            <a:fld id="{90EC29EE-A8AD-4CE0-9C0B-116E0D4D7533}" type="datetime8">
              <a:rPr lang="en-US">
                <a:solidFill>
                  <a:prstClr val="black"/>
                </a:solidFill>
              </a:rPr>
              <a:pPr defTabSz="943002">
                <a:defRPr/>
              </a:pPr>
              <a:t>1/25/2018 8:45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002">
              <a:defRPr/>
            </a:pPr>
            <a:fld id="{B4008EB6-D09E-4580-8CD6-DDB14511944F}" type="slidenum">
              <a:rPr lang="en-US">
                <a:solidFill>
                  <a:prstClr val="black"/>
                </a:solidFill>
              </a:rPr>
              <a:pPr defTabSz="943002">
                <a:defRPr/>
              </a:pPr>
              <a:t>5</a:t>
            </a:fld>
            <a:endParaRPr lang="en-US">
              <a:solidFill>
                <a:prstClr val="black"/>
              </a:solidFill>
            </a:endParaRPr>
          </a:p>
        </p:txBody>
      </p:sp>
    </p:spTree>
    <p:extLst>
      <p:ext uri="{BB962C8B-B14F-4D97-AF65-F5344CB8AC3E}">
        <p14:creationId xmlns:p14="http://schemas.microsoft.com/office/powerpoint/2010/main" val="3354456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50</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51</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52</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8:45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a:p>
        </p:txBody>
      </p:sp>
    </p:spTree>
    <p:extLst>
      <p:ext uri="{BB962C8B-B14F-4D97-AF65-F5344CB8AC3E}">
        <p14:creationId xmlns:p14="http://schemas.microsoft.com/office/powerpoint/2010/main" val="29288063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1/25/2018 8:45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8:45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97883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25/01/2018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11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1.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 id="214748452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21.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5.png"/><Relationship Id="rId12" Type="http://schemas.openxmlformats.org/officeDocument/2006/relationships/hyperlink" Target="http://www.asd.gov.au/infosec/irap/index.htm" TargetMode="External"/><Relationship Id="rId17" Type="http://schemas.openxmlformats.org/officeDocument/2006/relationships/image" Target="../media/image33.jpeg"/><Relationship Id="rId25" Type="http://schemas.openxmlformats.org/officeDocument/2006/relationships/image" Target="../media/image41.jpeg"/><Relationship Id="rId33" Type="http://schemas.openxmlformats.org/officeDocument/2006/relationships/image" Target="../media/image49.jpeg"/><Relationship Id="rId38" Type="http://schemas.openxmlformats.org/officeDocument/2006/relationships/image" Target="../media/image54.png"/><Relationship Id="rId2" Type="http://schemas.openxmlformats.org/officeDocument/2006/relationships/notesSlide" Target="../notesSlides/notesSlide16.xml"/><Relationship Id="rId16" Type="http://schemas.openxmlformats.org/officeDocument/2006/relationships/image" Target="../media/image32.jpe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image" Target="../media/image23.jpeg"/><Relationship Id="rId15" Type="http://schemas.openxmlformats.org/officeDocument/2006/relationships/image" Target="../media/image31.jpeg"/><Relationship Id="rId23" Type="http://schemas.openxmlformats.org/officeDocument/2006/relationships/image" Target="../media/image39.jpeg"/><Relationship Id="rId28" Type="http://schemas.openxmlformats.org/officeDocument/2006/relationships/image" Target="../media/image44.jpeg"/><Relationship Id="rId36" Type="http://schemas.openxmlformats.org/officeDocument/2006/relationships/image" Target="../media/image52.jpe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jpeg"/><Relationship Id="rId9" Type="http://schemas.openxmlformats.org/officeDocument/2006/relationships/image" Target="../media/image27.png"/><Relationship Id="rId14" Type="http://schemas.openxmlformats.org/officeDocument/2006/relationships/hyperlink" Target="https://www.fisc.or.jp/" TargetMode="External"/><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hyperlink" Target="http://feedback.azure.com/"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4.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6.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tmp"/><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aka.ms/mt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microsoft.com/office/2007/relationships/hdphoto" Target="../media/hdphoto3.wdp"/><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microsoft.com/office/2007/relationships/hdphoto" Target="../media/hdphoto4.wdp"/><Relationship Id="rId9"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51.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78.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jpeg"/><Relationship Id="rId7"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8.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slideLayout" Target="../slideLayouts/slideLayout21.xml"/><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2.emf"/><Relationship Id="rId11" Type="http://schemas.openxmlformats.org/officeDocument/2006/relationships/image" Target="../media/image147.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6.png"/><Relationship Id="rId4" Type="http://schemas.openxmlformats.org/officeDocument/2006/relationships/notesSlide" Target="../notesSlides/notesSlide58.xml"/><Relationship Id="rId9" Type="http://schemas.openxmlformats.org/officeDocument/2006/relationships/image" Target="../media/image145.png"/><Relationship Id="rId14" Type="http://schemas.openxmlformats.org/officeDocument/2006/relationships/hyperlink" Target="https://azure.microsoft.com/en-us/services/cognitive-services/fac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1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155.sv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15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25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Bentonville,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5" name="Rectangle 4">
            <a:extLst>
              <a:ext uri="{FF2B5EF4-FFF2-40B4-BE49-F238E27FC236}">
                <a16:creationId xmlns:a16="http://schemas.microsoft.com/office/drawing/2014/main" id="{84892559-9362-4AD8-84AA-8B6ED24A48D0}"/>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10:00 – 10:20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25" y="123121"/>
            <a:ext cx="11887878" cy="917444"/>
          </a:xfrm>
        </p:spPr>
        <p:txBody>
          <a:bodyPr/>
          <a:lstStyle/>
          <a:p>
            <a:r>
              <a:rPr lang="en-US" sz="4399" dirty="0"/>
              <a:t>What are Microsoft Tech Talks?</a:t>
            </a:r>
          </a:p>
        </p:txBody>
      </p:sp>
      <p:sp>
        <p:nvSpPr>
          <p:cNvPr id="7" name="Rectangle 6"/>
          <p:cNvSpPr/>
          <p:nvPr/>
        </p:nvSpPr>
        <p:spPr>
          <a:xfrm>
            <a:off x="363731" y="960031"/>
            <a:ext cx="6228144" cy="6209341"/>
          </a:xfrm>
          <a:prstGeom prst="rect">
            <a:avLst/>
          </a:prstGeom>
        </p:spPr>
        <p:txBody>
          <a:bodyPr wrap="square" anchor="t">
            <a:spAutoFit/>
          </a:bodyPr>
          <a:lstStyle/>
          <a:p>
            <a:pPr marL="291436" indent="-291436">
              <a:buFont typeface="Arial" panose="020B0604020202020204" pitchFamily="34" charset="0"/>
              <a:buChar char="•"/>
            </a:pPr>
            <a:r>
              <a:rPr lang="en-US" sz="1428" dirty="0"/>
              <a:t>Microsoft Tech Talks is a Technical Community event, designed to bring IT leaders in the local area together at a Microsoft facility or alternative venue, for deep Microsoft-technology based discussions, and </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An opportunity to network and share with local Microsoft Services Professionals and other IT professionals.</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A Microsoft Services presenter delivers a technically-rich presentation covering a product, product feature, or service that Microsoft offers, </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Our presenters are world-class Subject Matter Experts and trusted advisors to our highly-valued customers. </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Our meetings are a great opportunity to 'ask the experts' questions about their given field of expertise. </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Subjects vary from session to session and attempt to be at the leading edge, showcasing our latest features and products available.</a:t>
            </a:r>
          </a:p>
          <a:p>
            <a:pPr marL="291436" indent="-291436">
              <a:buFont typeface="Arial" panose="020B0604020202020204" pitchFamily="34" charset="0"/>
              <a:buChar char="•"/>
            </a:pPr>
            <a:endParaRPr lang="en-US" sz="1428" dirty="0"/>
          </a:p>
          <a:p>
            <a:pPr marL="291436" indent="-291436">
              <a:buFont typeface="Arial" panose="020B0604020202020204" pitchFamily="34" charset="0"/>
              <a:buChar char="•"/>
            </a:pPr>
            <a:r>
              <a:rPr lang="en-US" sz="1428" dirty="0"/>
              <a:t>These communities now collectively have over 3500 members that have joined one of the local meetup groups.  </a:t>
            </a:r>
          </a:p>
          <a:p>
            <a:endParaRPr lang="en-US" sz="1428" dirty="0"/>
          </a:p>
          <a:p>
            <a:pPr marL="291436" indent="-291436">
              <a:buFont typeface="Arial" panose="020B0604020202020204" pitchFamily="34" charset="0"/>
              <a:buChar char="•"/>
            </a:pPr>
            <a:r>
              <a:rPr lang="en-US" sz="1428" dirty="0"/>
              <a:t>We are constantly expanding to a region near you, your friends / colleagues…..</a:t>
            </a:r>
          </a:p>
          <a:p>
            <a:pPr marL="291436" indent="-291436">
              <a:buFont typeface="Arial" panose="020B0604020202020204" pitchFamily="34" charset="0"/>
              <a:buChar char="•"/>
            </a:pPr>
            <a:endParaRPr lang="en-US" sz="1428" dirty="0"/>
          </a:p>
          <a:p>
            <a:r>
              <a:rPr lang="en-US" sz="3264" dirty="0"/>
              <a:t>   </a:t>
            </a:r>
          </a:p>
        </p:txBody>
      </p:sp>
      <p:pic>
        <p:nvPicPr>
          <p:cNvPr id="9" name="Picture 8"/>
          <p:cNvPicPr>
            <a:picLocks noChangeAspect="1"/>
          </p:cNvPicPr>
          <p:nvPr/>
        </p:nvPicPr>
        <p:blipFill>
          <a:blip r:embed="rId3"/>
          <a:stretch>
            <a:fillRect/>
          </a:stretch>
        </p:blipFill>
        <p:spPr>
          <a:xfrm>
            <a:off x="7682569" y="4848236"/>
            <a:ext cx="4415588" cy="1919011"/>
          </a:xfrm>
          <a:prstGeom prst="rect">
            <a:avLst/>
          </a:prstGeom>
        </p:spPr>
      </p:pic>
      <p:sp>
        <p:nvSpPr>
          <p:cNvPr id="5" name="Rectangle 4">
            <a:extLst>
              <a:ext uri="{FF2B5EF4-FFF2-40B4-BE49-F238E27FC236}">
                <a16:creationId xmlns:a16="http://schemas.microsoft.com/office/drawing/2014/main" id="{7B8CAE4A-33F4-4C8F-B670-8649DCED1E6C}"/>
              </a:ext>
            </a:extLst>
          </p:cNvPr>
          <p:cNvSpPr/>
          <p:nvPr/>
        </p:nvSpPr>
        <p:spPr>
          <a:xfrm>
            <a:off x="7543245" y="3867902"/>
            <a:ext cx="4332720" cy="734534"/>
          </a:xfrm>
          <a:prstGeom prst="rect">
            <a:avLst/>
          </a:prstGeom>
        </p:spPr>
        <p:txBody>
          <a:bodyPr wrap="square">
            <a:spAutoFit/>
          </a:bodyPr>
          <a:lstStyle/>
          <a:p>
            <a:r>
              <a:rPr lang="en-US" sz="4080" dirty="0">
                <a:hlinkClick r:id="rId4"/>
              </a:rPr>
              <a:t>http://aka.ms/mtt</a:t>
            </a:r>
            <a:endParaRPr lang="en-US" sz="4080" dirty="0"/>
          </a:p>
        </p:txBody>
      </p:sp>
      <p:pic>
        <p:nvPicPr>
          <p:cNvPr id="4" name="Picture 3">
            <a:extLst>
              <a:ext uri="{FF2B5EF4-FFF2-40B4-BE49-F238E27FC236}">
                <a16:creationId xmlns:a16="http://schemas.microsoft.com/office/drawing/2014/main" id="{6F94B3E3-FB73-4A19-8E52-FAC7EA65F595}"/>
              </a:ext>
            </a:extLst>
          </p:cNvPr>
          <p:cNvPicPr>
            <a:picLocks noChangeAspect="1"/>
          </p:cNvPicPr>
          <p:nvPr/>
        </p:nvPicPr>
        <p:blipFill>
          <a:blip r:embed="rId5"/>
          <a:stretch>
            <a:fillRect/>
          </a:stretch>
        </p:blipFill>
        <p:spPr>
          <a:xfrm>
            <a:off x="7695843" y="237443"/>
            <a:ext cx="4475061" cy="3453245"/>
          </a:xfrm>
          <a:prstGeom prst="rect">
            <a:avLst/>
          </a:prstGeom>
        </p:spPr>
      </p:pic>
      <p:sp>
        <p:nvSpPr>
          <p:cNvPr id="6" name="TextBox 5">
            <a:extLst>
              <a:ext uri="{FF2B5EF4-FFF2-40B4-BE49-F238E27FC236}">
                <a16:creationId xmlns:a16="http://schemas.microsoft.com/office/drawing/2014/main" id="{5EB12F58-7E86-4BBF-932F-6B68B5A89089}"/>
              </a:ext>
            </a:extLst>
          </p:cNvPr>
          <p:cNvSpPr txBox="1"/>
          <p:nvPr/>
        </p:nvSpPr>
        <p:spPr>
          <a:xfrm>
            <a:off x="363731" y="6241156"/>
            <a:ext cx="10191204" cy="766513"/>
          </a:xfrm>
          <a:prstGeom prst="rect">
            <a:avLst/>
          </a:prstGeom>
          <a:noFill/>
        </p:spPr>
        <p:txBody>
          <a:bodyPr wrap="square" rtlCol="0">
            <a:spAutoFit/>
          </a:bodyPr>
          <a:lstStyle/>
          <a:p>
            <a:r>
              <a:rPr lang="en-US" sz="1428" b="1" dirty="0">
                <a:solidFill>
                  <a:srgbClr val="FF0000"/>
                </a:solidFill>
              </a:rPr>
              <a:t>CURRENTLY OPERATING IN:  </a:t>
            </a:r>
            <a:r>
              <a:rPr lang="en-US" sz="1428" dirty="0">
                <a:solidFill>
                  <a:srgbClr val="FF0000"/>
                </a:solidFill>
              </a:rPr>
              <a:t>Atlanta | Bellevue | Charlotte  | Denver| Las Vegas | </a:t>
            </a:r>
          </a:p>
          <a:p>
            <a:r>
              <a:rPr lang="en-US" sz="1428" dirty="0">
                <a:solidFill>
                  <a:srgbClr val="FF0000"/>
                </a:solidFill>
              </a:rPr>
              <a:t>So-Cal (San Diego, Irvine) | New York | Mississauga | Mountain View | North-West Arkansas | </a:t>
            </a:r>
          </a:p>
          <a:p>
            <a:r>
              <a:rPr lang="en-US" sz="1428" dirty="0">
                <a:solidFill>
                  <a:srgbClr val="FF0000"/>
                </a:solidFill>
              </a:rPr>
              <a:t>St. Louis | Sacramento | Southfield | Tempe</a:t>
            </a:r>
          </a:p>
        </p:txBody>
      </p:sp>
    </p:spTree>
    <p:extLst>
      <p:ext uri="{BB962C8B-B14F-4D97-AF65-F5344CB8AC3E}">
        <p14:creationId xmlns:p14="http://schemas.microsoft.com/office/powerpoint/2010/main" val="355009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We are on meetup!!!</a:t>
            </a:r>
          </a:p>
        </p:txBody>
      </p:sp>
      <p:sp>
        <p:nvSpPr>
          <p:cNvPr id="2" name="Text Placeholder 1"/>
          <p:cNvSpPr>
            <a:spLocks noGrp="1"/>
          </p:cNvSpPr>
          <p:nvPr>
            <p:ph type="body" sz="quarter" idx="10"/>
          </p:nvPr>
        </p:nvSpPr>
        <p:spPr>
          <a:xfrm>
            <a:off x="276324" y="1213499"/>
            <a:ext cx="11883829" cy="683264"/>
          </a:xfrm>
        </p:spPr>
        <p:txBody>
          <a:bodyPr/>
          <a:lstStyle/>
          <a:p>
            <a:r>
              <a:rPr lang="en-US">
                <a:solidFill>
                  <a:schemeClr val="tx1"/>
                </a:solidFill>
              </a:rPr>
              <a:t>http://meetup.com/mttnwa</a:t>
            </a:r>
          </a:p>
        </p:txBody>
      </p:sp>
      <p:sp>
        <p:nvSpPr>
          <p:cNvPr id="6" name="Rectangle 5"/>
          <p:cNvSpPr/>
          <p:nvPr/>
        </p:nvSpPr>
        <p:spPr>
          <a:xfrm>
            <a:off x="276324" y="2605637"/>
            <a:ext cx="6214887" cy="3834530"/>
          </a:xfrm>
          <a:prstGeom prst="rect">
            <a:avLst/>
          </a:prstGeom>
        </p:spPr>
        <p:txBody>
          <a:bodyPr>
            <a:spAutoFit/>
          </a:bodyPr>
          <a:lstStyle/>
          <a:p>
            <a:pPr marL="285640" indent="-285640" defTabSz="932384">
              <a:buFont typeface="Arial" panose="020B0604020202020204" pitchFamily="34" charset="0"/>
              <a:buChar char="•"/>
              <a:defRPr/>
            </a:pPr>
            <a:r>
              <a:rPr lang="en-US" sz="2448">
                <a:latin typeface="Segoe UI"/>
              </a:rPr>
              <a:t>Join Us</a:t>
            </a:r>
          </a:p>
          <a:p>
            <a:pPr marL="285640" indent="-285640" defTabSz="932384">
              <a:buFont typeface="Arial" panose="020B0604020202020204" pitchFamily="34" charset="0"/>
              <a:buChar char="•"/>
              <a:defRPr/>
            </a:pPr>
            <a:r>
              <a:rPr lang="en-US" sz="2448">
                <a:latin typeface="Segoe UI"/>
              </a:rPr>
              <a:t>Join Other Groups</a:t>
            </a:r>
          </a:p>
          <a:p>
            <a:pPr marL="285640" indent="-285640" defTabSz="932384">
              <a:buFont typeface="Arial" panose="020B0604020202020204" pitchFamily="34" charset="0"/>
              <a:buChar char="•"/>
              <a:defRPr/>
            </a:pPr>
            <a:r>
              <a:rPr lang="en-US" sz="2448">
                <a:latin typeface="Segoe UI"/>
              </a:rPr>
              <a:t>RSVP Closed does not mean Closed!  Look for the Microsoft Events sign-up link!</a:t>
            </a:r>
          </a:p>
          <a:p>
            <a:pPr marL="285640" indent="-285640" defTabSz="932384">
              <a:buFont typeface="Arial" panose="020B0604020202020204" pitchFamily="34" charset="0"/>
              <a:buChar char="•"/>
              <a:defRPr/>
            </a:pPr>
            <a:r>
              <a:rPr lang="en-US" sz="2448">
                <a:latin typeface="Segoe UI"/>
              </a:rPr>
              <a:t>We send details of other events out</a:t>
            </a:r>
          </a:p>
          <a:p>
            <a:pPr marL="285640" indent="-285640" defTabSz="932384">
              <a:buFont typeface="Arial" panose="020B0604020202020204" pitchFamily="34" charset="0"/>
              <a:buChar char="•"/>
              <a:defRPr/>
            </a:pPr>
            <a:r>
              <a:rPr lang="en-US" sz="2448">
                <a:latin typeface="Segoe UI"/>
              </a:rPr>
              <a:t>Look out for poll Qs</a:t>
            </a:r>
          </a:p>
          <a:p>
            <a:pPr marL="285640" indent="-285640" defTabSz="932384">
              <a:buFont typeface="Arial" panose="020B0604020202020204" pitchFamily="34" charset="0"/>
              <a:buChar char="•"/>
              <a:defRPr/>
            </a:pPr>
            <a:r>
              <a:rPr lang="en-US" sz="2448">
                <a:latin typeface="Segoe UI"/>
              </a:rPr>
              <a:t>Tell all your friends / colleagues</a:t>
            </a:r>
          </a:p>
          <a:p>
            <a:pPr marL="285640" indent="-285640" defTabSz="932384">
              <a:buFont typeface="Arial" panose="020B0604020202020204" pitchFamily="34" charset="0"/>
              <a:buChar char="•"/>
              <a:defRPr/>
            </a:pPr>
            <a:r>
              <a:rPr lang="en-US" sz="2448">
                <a:latin typeface="Segoe UI"/>
              </a:rPr>
              <a:t>Group Review!!</a:t>
            </a:r>
          </a:p>
          <a:p>
            <a:pPr defTabSz="932384">
              <a:defRPr/>
            </a:pPr>
            <a:endParaRPr lang="en-US">
              <a:solidFill>
                <a:srgbClr val="505050"/>
              </a:solidFill>
              <a:latin typeface="Segoe UI"/>
            </a:endParaRPr>
          </a:p>
        </p:txBody>
      </p:sp>
      <p:pic>
        <p:nvPicPr>
          <p:cNvPr id="3" name="Picture 2">
            <a:extLst>
              <a:ext uri="{FF2B5EF4-FFF2-40B4-BE49-F238E27FC236}">
                <a16:creationId xmlns:a16="http://schemas.microsoft.com/office/drawing/2014/main" id="{E50097BF-1B7E-4977-A125-B006DE48B7D5}"/>
              </a:ext>
            </a:extLst>
          </p:cNvPr>
          <p:cNvPicPr>
            <a:picLocks noChangeAspect="1"/>
          </p:cNvPicPr>
          <p:nvPr/>
        </p:nvPicPr>
        <p:blipFill>
          <a:blip r:embed="rId3"/>
          <a:stretch>
            <a:fillRect/>
          </a:stretch>
        </p:blipFill>
        <p:spPr>
          <a:xfrm>
            <a:off x="6933470" y="2715876"/>
            <a:ext cx="4590399" cy="3723747"/>
          </a:xfrm>
          <a:prstGeom prst="rect">
            <a:avLst/>
          </a:prstGeom>
        </p:spPr>
      </p:pic>
      <p:pic>
        <p:nvPicPr>
          <p:cNvPr id="8" name="Picture 7">
            <a:extLst>
              <a:ext uri="{FF2B5EF4-FFF2-40B4-BE49-F238E27FC236}">
                <a16:creationId xmlns:a16="http://schemas.microsoft.com/office/drawing/2014/main" id="{71BDFED8-BFF4-4371-B3FF-8FBBA9C82FBF}"/>
              </a:ext>
            </a:extLst>
          </p:cNvPr>
          <p:cNvPicPr>
            <a:picLocks noChangeAspect="1"/>
          </p:cNvPicPr>
          <p:nvPr/>
        </p:nvPicPr>
        <p:blipFill>
          <a:blip r:embed="rId4"/>
          <a:stretch>
            <a:fillRect/>
          </a:stretch>
        </p:blipFill>
        <p:spPr>
          <a:xfrm>
            <a:off x="6933470" y="578742"/>
            <a:ext cx="1390453" cy="1123791"/>
          </a:xfrm>
          <a:prstGeom prst="rect">
            <a:avLst/>
          </a:prstGeom>
        </p:spPr>
      </p:pic>
    </p:spTree>
    <p:extLst>
      <p:ext uri="{BB962C8B-B14F-4D97-AF65-F5344CB8AC3E}">
        <p14:creationId xmlns:p14="http://schemas.microsoft.com/office/powerpoint/2010/main" val="11300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10:20 – 10:40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21BA09-F630-48CF-A263-3DA7D951269F}"/>
              </a:ext>
            </a:extLst>
          </p:cNvPr>
          <p:cNvSpPr>
            <a:spLocks noGrp="1"/>
          </p:cNvSpPr>
          <p:nvPr>
            <p:ph type="body" sz="quarter" idx="10"/>
          </p:nvPr>
        </p:nvSpPr>
        <p:spPr>
          <a:xfrm>
            <a:off x="296208" y="1152478"/>
            <a:ext cx="11885514" cy="5054437"/>
          </a:xfrm>
        </p:spPr>
        <p:txBody>
          <a:bodyPr/>
          <a:lstStyle/>
          <a:p>
            <a:r>
              <a:rPr lang="en-US" dirty="0">
                <a:solidFill>
                  <a:schemeClr val="accent5"/>
                </a:solidFill>
              </a:rPr>
              <a:t>Next Microsoft Tech Talk</a:t>
            </a:r>
          </a:p>
          <a:p>
            <a:pPr marL="342834" indent="-342834">
              <a:buFont typeface="Arial" panose="020B0604020202020204" pitchFamily="34" charset="0"/>
              <a:buChar char="•"/>
            </a:pPr>
            <a:r>
              <a:rPr lang="en-US" baseline="30000" dirty="0">
                <a:solidFill>
                  <a:schemeClr val="accent5"/>
                </a:solidFill>
              </a:rPr>
              <a:t>February 7th, 2018</a:t>
            </a:r>
            <a:endParaRPr lang="en-US" dirty="0">
              <a:solidFill>
                <a:schemeClr val="accent5"/>
              </a:solidFill>
            </a:endParaRPr>
          </a:p>
          <a:p>
            <a:pPr marL="342834" indent="-342834">
              <a:buFont typeface="Arial" panose="020B0604020202020204" pitchFamily="34" charset="0"/>
              <a:buChar char="•"/>
            </a:pPr>
            <a:r>
              <a:rPr lang="en-US" dirty="0">
                <a:solidFill>
                  <a:schemeClr val="accent5"/>
                </a:solidFill>
              </a:rPr>
              <a:t>Empowering with improved productivity – What’s new in Office 365 with Colin Page and Naga Divakarla	</a:t>
            </a:r>
          </a:p>
          <a:p>
            <a:pPr marL="799770" lvl="3" indent="-342834">
              <a:buFont typeface="Arial" panose="020B0604020202020204" pitchFamily="34" charset="0"/>
              <a:buChar char="•"/>
            </a:pPr>
            <a:endParaRPr lang="en-US" dirty="0"/>
          </a:p>
          <a:p>
            <a:pPr marL="799770" lvl="3" indent="-342834">
              <a:buFont typeface="Arial" panose="020B0604020202020204" pitchFamily="34" charset="0"/>
              <a:buChar char="•"/>
            </a:pPr>
            <a:r>
              <a:rPr lang="en-US" dirty="0"/>
              <a:t>This session provides you an introduction of new features in Office 365 focusing on Exchange Online, SharePoint Online and Outlook. We will cover topics such as Modern UI, Communication Sites, Team Sites, Office Groups, External Sharing, What’s new in OWA, Outlook and Exchange, Exchange Online Protection and Security Center. </a:t>
            </a:r>
          </a:p>
          <a:p>
            <a:pPr marL="456936" lvl="3"/>
            <a:endParaRPr lang="en-US" dirty="0"/>
          </a:p>
          <a:p>
            <a:pPr marL="0" lvl="3">
              <a:spcBef>
                <a:spcPts val="1020"/>
              </a:spcBef>
            </a:pPr>
            <a:r>
              <a:rPr lang="en-US" sz="2856" dirty="0">
                <a:solidFill>
                  <a:schemeClr val="accent5"/>
                </a:solidFill>
              </a:rPr>
              <a:t>SIGN UP TODAY: http://aka.ms/mttnwafeb</a:t>
            </a:r>
          </a:p>
        </p:txBody>
      </p:sp>
    </p:spTree>
    <p:extLst>
      <p:ext uri="{BB962C8B-B14F-4D97-AF65-F5344CB8AC3E}">
        <p14:creationId xmlns:p14="http://schemas.microsoft.com/office/powerpoint/2010/main" val="209233514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26004" cy="369332"/>
          </a:xfrm>
          <a:prstGeom prst="rect">
            <a:avLst/>
          </a:prstGeom>
        </p:spPr>
        <p:txBody>
          <a:bodyPr wrap="none">
            <a:spAutoFit/>
          </a:bodyPr>
          <a:lstStyle/>
          <a:p>
            <a:r>
              <a:rPr lang="en-US" dirty="0"/>
              <a:t>11:10 – 11:25</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50050" cy="369332"/>
          </a:xfrm>
          <a:prstGeom prst="rect">
            <a:avLst/>
          </a:prstGeom>
        </p:spPr>
        <p:txBody>
          <a:bodyPr wrap="none">
            <a:spAutoFit/>
          </a:bodyPr>
          <a:lstStyle/>
          <a:p>
            <a:r>
              <a:rPr lang="en-US" dirty="0"/>
              <a:t>9:40 – 10:00</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4805</Words>
  <Application>Microsoft Office PowerPoint</Application>
  <PresentationFormat>Custom</PresentationFormat>
  <Paragraphs>995</Paragraphs>
  <Slides>71</Slides>
  <Notes>71</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71</vt:i4>
      </vt:variant>
    </vt:vector>
  </HeadingPairs>
  <TitlesOfParts>
    <vt:vector size="86"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What are Microsoft Tech Talks?</vt:lpstr>
      <vt:lpstr>We are on meetup!!!</vt:lpstr>
      <vt:lpstr>PowerPoint Presentation</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2018-01-25T14:46:05Z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